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6"/>
  </p:notesMasterIdLst>
  <p:handoutMasterIdLst>
    <p:handoutMasterId r:id="rId17"/>
  </p:handoutMasterIdLst>
  <p:sldIdLst>
    <p:sldId id="256" r:id="rId2"/>
    <p:sldId id="257" r:id="rId3"/>
    <p:sldId id="258" r:id="rId4"/>
    <p:sldId id="283" r:id="rId5"/>
    <p:sldId id="270" r:id="rId6"/>
    <p:sldId id="280" r:id="rId7"/>
    <p:sldId id="282" r:id="rId8"/>
    <p:sldId id="261" r:id="rId9"/>
    <p:sldId id="263" r:id="rId10"/>
    <p:sldId id="262" r:id="rId11"/>
    <p:sldId id="260" r:id="rId12"/>
    <p:sldId id="264" r:id="rId13"/>
    <p:sldId id="265" r:id="rId14"/>
    <p:sldId id="267" r:id="rId1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30"/>
    <p:restoredTop sz="90316"/>
  </p:normalViewPr>
  <p:slideViewPr>
    <p:cSldViewPr snapToGrid="0" snapToObjects="1">
      <p:cViewPr>
        <p:scale>
          <a:sx n="81" d="100"/>
          <a:sy n="81" d="100"/>
        </p:scale>
        <p:origin x="2120" y="888"/>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DE559F18-BD84-1040-8D7C-080AFC67586A}">
      <dgm:prSet custT="1"/>
      <dgm:spPr/>
      <dgm:t>
        <a:bodyPr/>
        <a:lstStyle/>
        <a:p>
          <a:r>
            <a:rPr kumimoji="1" lang="en-US" altLang="ja-JP" sz="1800" dirty="0"/>
            <a:t>6. </a:t>
          </a:r>
          <a:r>
            <a:rPr kumimoji="1" lang="ja-JP" altLang="en-US" sz="1800"/>
            <a:t>分析</a:t>
          </a:r>
        </a:p>
      </dgm:t>
    </dgm:pt>
    <dgm:pt modelId="{1D079A05-0F69-454C-9259-EC600C3915CC}" type="parTrans" cxnId="{3E1607B8-1CA3-E044-94C3-01ED1C6B8676}">
      <dgm:prSet/>
      <dgm:spPr/>
      <dgm:t>
        <a:bodyPr/>
        <a:lstStyle/>
        <a:p>
          <a:endParaRPr kumimoji="1" lang="ja-JP" altLang="en-US" sz="1800"/>
        </a:p>
      </dgm:t>
    </dgm:pt>
    <dgm:pt modelId="{351A819F-2759-E54D-BFBD-787E03D6F476}" type="sibTrans" cxnId="{3E1607B8-1CA3-E044-94C3-01ED1C6B8676}">
      <dgm:prSet/>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6"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5"/>
      <dgm:spPr/>
    </dgm:pt>
    <dgm:pt modelId="{A007E346-1340-4445-86E4-5164F11E3DA4}" type="pres">
      <dgm:prSet presAssocID="{7F4CB237-7E23-CD41-847E-FD64B5E9713F}" presName="connectorText" presStyleLbl="sibTrans2D1" presStyleIdx="0" presStyleCnt="5"/>
      <dgm:spPr/>
    </dgm:pt>
    <dgm:pt modelId="{84825DFD-ADAA-714B-A9F7-6A59F7B43CA7}" type="pres">
      <dgm:prSet presAssocID="{2DAC267E-F6F8-F941-B5C4-CBEE33E5B0B3}" presName="node" presStyleLbl="node1" presStyleIdx="1" presStyleCnt="6"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5"/>
      <dgm:spPr/>
    </dgm:pt>
    <dgm:pt modelId="{B01FF2D9-D60A-6B48-B485-6D0380C4DF9B}" type="pres">
      <dgm:prSet presAssocID="{D6645D4D-051B-6C4C-90FF-FE2B0B111DE8}" presName="connectorText" presStyleLbl="sibTrans2D1" presStyleIdx="1" presStyleCnt="5"/>
      <dgm:spPr/>
    </dgm:pt>
    <dgm:pt modelId="{782E82F2-82A3-0B4D-A167-B5A9E2DEC32D}" type="pres">
      <dgm:prSet presAssocID="{5E6A544E-C34E-8F4A-8F64-67707B8F7AE5}" presName="node" presStyleLbl="node1" presStyleIdx="2" presStyleCnt="6"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5"/>
      <dgm:spPr/>
    </dgm:pt>
    <dgm:pt modelId="{8DF35D8E-0EF3-D44A-A8C0-F0F001A27B67}" type="pres">
      <dgm:prSet presAssocID="{16334F1F-C309-C64C-BEEF-82C7D53B2544}" presName="connectorText" presStyleLbl="sibTrans2D1" presStyleIdx="2" presStyleCnt="5"/>
      <dgm:spPr/>
    </dgm:pt>
    <dgm:pt modelId="{34F8AF40-D70D-D545-AE25-39B8DAF607A1}" type="pres">
      <dgm:prSet presAssocID="{E6265403-D67C-344F-A349-9647D966B358}" presName="node" presStyleLbl="node1" presStyleIdx="3" presStyleCnt="6"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5"/>
      <dgm:spPr/>
    </dgm:pt>
    <dgm:pt modelId="{B91C3225-6CC1-A841-B3DC-F3206F9A7D10}" type="pres">
      <dgm:prSet presAssocID="{37B222DF-27D1-984B-976F-39DCBCFAB4D5}" presName="connectorText" presStyleLbl="sibTrans2D1" presStyleIdx="3" presStyleCnt="5"/>
      <dgm:spPr/>
    </dgm:pt>
    <dgm:pt modelId="{751E0659-B326-1D4D-B787-02DF6F4D4830}" type="pres">
      <dgm:prSet presAssocID="{82AF97E9-D139-3C4E-8F26-A0BA7C944C13}" presName="node" presStyleLbl="node1" presStyleIdx="4" presStyleCnt="6" custScaleX="202027" custScaleY="100615">
        <dgm:presLayoutVars>
          <dgm:bulletEnabled val="1"/>
        </dgm:presLayoutVars>
      </dgm:prSet>
      <dgm:spPr/>
    </dgm:pt>
    <dgm:pt modelId="{1C11DD74-E297-0447-9612-A9667A526676}" type="pres">
      <dgm:prSet presAssocID="{A91F40FA-5863-7548-AB6A-AEB6D36FAC9E}" presName="sibTrans" presStyleLbl="sibTrans2D1" presStyleIdx="4" presStyleCnt="5"/>
      <dgm:spPr/>
    </dgm:pt>
    <dgm:pt modelId="{CEE723CA-47CA-864A-BEF2-11516F60707C}" type="pres">
      <dgm:prSet presAssocID="{A91F40FA-5863-7548-AB6A-AEB6D36FAC9E}" presName="connectorText" presStyleLbl="sibTrans2D1" presStyleIdx="4" presStyleCnt="5"/>
      <dgm:spPr/>
    </dgm:pt>
    <dgm:pt modelId="{73CF8FC8-135E-DA4F-B8A9-05EE25B1DDFC}" type="pres">
      <dgm:prSet presAssocID="{DE559F18-BD84-1040-8D7C-080AFC67586A}" presName="node" presStyleLbl="node1" presStyleIdx="5" presStyleCnt="6" custScaleX="202027" custScaleY="100615">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7D71B462-9CB6-2343-BC37-946D51AA1F47}" type="presOf" srcId="{A91F40FA-5863-7548-AB6A-AEB6D36FAC9E}" destId="{1C11DD74-E297-0447-9612-A9667A526676}" srcOrd="0"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2D19EC99-10AB-A641-B1CE-348F2F1E35F1}" type="presOf" srcId="{DE559F18-BD84-1040-8D7C-080AFC67586A}" destId="{73CF8FC8-135E-DA4F-B8A9-05EE25B1DDFC}"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3E1607B8-1CA3-E044-94C3-01ED1C6B8676}" srcId="{30D635E2-253E-774F-A7ED-A7F279B0C736}" destId="{DE559F18-BD84-1040-8D7C-080AFC67586A}" srcOrd="5" destOrd="0" parTransId="{1D079A05-0F69-454C-9259-EC600C3915CC}" sibTransId="{351A819F-2759-E54D-BFBD-787E03D6F476}"/>
    <dgm:cxn modelId="{67CAAAE2-7426-5D44-BC34-A53770A8F9C8}" type="presOf" srcId="{7F4CB237-7E23-CD41-847E-FD64B5E9713F}" destId="{A007E346-1340-4445-86E4-5164F11E3DA4}" srcOrd="1" destOrd="0" presId="urn:microsoft.com/office/officeart/2005/8/layout/process2"/>
    <dgm:cxn modelId="{A5FBF5E6-D7B6-0742-A711-794C07224644}" type="presOf" srcId="{A91F40FA-5863-7548-AB6A-AEB6D36FAC9E}" destId="{CEE723CA-47CA-864A-BEF2-11516F60707C}"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 modelId="{5A2F3A7B-BD15-FD4C-8AB7-8C3629449179}" type="presParOf" srcId="{69007293-07BE-DB4B-B351-C065295D21C6}" destId="{1C11DD74-E297-0447-9612-A9667A526676}" srcOrd="9" destOrd="0" presId="urn:microsoft.com/office/officeart/2005/8/layout/process2"/>
    <dgm:cxn modelId="{963EF38E-2FD8-A142-998B-9A02AF5FD93B}" type="presParOf" srcId="{1C11DD74-E297-0447-9612-A9667A526676}" destId="{CEE723CA-47CA-864A-BEF2-11516F60707C}" srcOrd="0" destOrd="0" presId="urn:microsoft.com/office/officeart/2005/8/layout/process2"/>
    <dgm:cxn modelId="{981A5203-DC01-9449-8104-4E7E3C1EC0F6}" type="presParOf" srcId="{69007293-07BE-DB4B-B351-C065295D21C6}" destId="{73CF8FC8-135E-DA4F-B8A9-05EE25B1DDFC}"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401"/>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8959" y="23360"/>
        <a:ext cx="3944147" cy="609404"/>
      </dsp:txXfrm>
    </dsp:sp>
    <dsp:sp modelId="{44B4833D-7840-B94E-ADE4-9EEB3A450D3A}">
      <dsp:nvSpPr>
        <dsp:cNvPr id="0" name=""/>
        <dsp:cNvSpPr/>
      </dsp:nvSpPr>
      <dsp:spPr>
        <a:xfrm rot="5400000">
          <a:off x="1870401" y="66780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691933"/>
        <a:ext cx="173708" cy="168883"/>
      </dsp:txXfrm>
    </dsp:sp>
    <dsp:sp modelId="{84825DFD-ADAA-714B-A9F7-6A59F7B43CA7}">
      <dsp:nvSpPr>
        <dsp:cNvPr id="0" name=""/>
        <dsp:cNvSpPr/>
      </dsp:nvSpPr>
      <dsp:spPr>
        <a:xfrm>
          <a:off x="0" y="973406"/>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8959" y="992365"/>
        <a:ext cx="3944147" cy="609404"/>
      </dsp:txXfrm>
    </dsp:sp>
    <dsp:sp modelId="{D9FB9453-3A35-7A42-9209-CC041E5E649A}">
      <dsp:nvSpPr>
        <dsp:cNvPr id="0" name=""/>
        <dsp:cNvSpPr/>
      </dsp:nvSpPr>
      <dsp:spPr>
        <a:xfrm rot="5400000">
          <a:off x="1870401" y="163681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1660938"/>
        <a:ext cx="173708" cy="168883"/>
      </dsp:txXfrm>
    </dsp:sp>
    <dsp:sp modelId="{782E82F2-82A3-0B4D-A167-B5A9E2DEC32D}">
      <dsp:nvSpPr>
        <dsp:cNvPr id="0" name=""/>
        <dsp:cNvSpPr/>
      </dsp:nvSpPr>
      <dsp:spPr>
        <a:xfrm>
          <a:off x="0" y="194241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Medoid </a:t>
          </a:r>
          <a:r>
            <a:rPr kumimoji="1" lang="ja-JP" altLang="en-US" sz="1800" kern="1200"/>
            <a:t>を決定</a:t>
          </a:r>
        </a:p>
      </dsp:txBody>
      <dsp:txXfrm>
        <a:off x="18959" y="1961369"/>
        <a:ext cx="3944147" cy="609404"/>
      </dsp:txXfrm>
    </dsp:sp>
    <dsp:sp modelId="{EF8C3ED8-5A7B-E24E-AFC6-8D76F1E36E18}">
      <dsp:nvSpPr>
        <dsp:cNvPr id="0" name=""/>
        <dsp:cNvSpPr/>
      </dsp:nvSpPr>
      <dsp:spPr>
        <a:xfrm rot="5400000">
          <a:off x="1870401" y="260581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2629943"/>
        <a:ext cx="173708" cy="168883"/>
      </dsp:txXfrm>
    </dsp:sp>
    <dsp:sp modelId="{34F8AF40-D70D-D545-AE25-39B8DAF607A1}">
      <dsp:nvSpPr>
        <dsp:cNvPr id="0" name=""/>
        <dsp:cNvSpPr/>
      </dsp:nvSpPr>
      <dsp:spPr>
        <a:xfrm>
          <a:off x="0" y="291141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8959" y="2930374"/>
        <a:ext cx="3944147" cy="609404"/>
      </dsp:txXfrm>
    </dsp:sp>
    <dsp:sp modelId="{1CD39E9E-D837-4646-A823-5BDFC4BA64C5}">
      <dsp:nvSpPr>
        <dsp:cNvPr id="0" name=""/>
        <dsp:cNvSpPr/>
      </dsp:nvSpPr>
      <dsp:spPr>
        <a:xfrm rot="5400000">
          <a:off x="1870401" y="357482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3598948"/>
        <a:ext cx="173708" cy="168883"/>
      </dsp:txXfrm>
    </dsp:sp>
    <dsp:sp modelId="{751E0659-B326-1D4D-B787-02DF6F4D4830}">
      <dsp:nvSpPr>
        <dsp:cNvPr id="0" name=""/>
        <dsp:cNvSpPr/>
      </dsp:nvSpPr>
      <dsp:spPr>
        <a:xfrm>
          <a:off x="0" y="388042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8959" y="3899379"/>
        <a:ext cx="3944147" cy="609404"/>
      </dsp:txXfrm>
    </dsp:sp>
    <dsp:sp modelId="{1C11DD74-E297-0447-9612-A9667A526676}">
      <dsp:nvSpPr>
        <dsp:cNvPr id="0" name=""/>
        <dsp:cNvSpPr/>
      </dsp:nvSpPr>
      <dsp:spPr>
        <a:xfrm rot="5400000">
          <a:off x="1870401" y="454382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4567953"/>
        <a:ext cx="173708" cy="168883"/>
      </dsp:txXfrm>
    </dsp:sp>
    <dsp:sp modelId="{73CF8FC8-135E-DA4F-B8A9-05EE25B1DDFC}">
      <dsp:nvSpPr>
        <dsp:cNvPr id="0" name=""/>
        <dsp:cNvSpPr/>
      </dsp:nvSpPr>
      <dsp:spPr>
        <a:xfrm>
          <a:off x="0" y="484942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6. </a:t>
          </a:r>
          <a:r>
            <a:rPr kumimoji="1" lang="ja-JP" altLang="en-US" sz="1800" kern="1200"/>
            <a:t>分析</a:t>
          </a:r>
        </a:p>
      </dsp:txBody>
      <dsp:txXfrm>
        <a:off x="18959" y="4868384"/>
        <a:ext cx="3944147" cy="6094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 NR</a:t>
            </a:r>
            <a:r>
              <a:rPr kumimoji="1" lang="ja-JP" altLang="en-US"/>
              <a:t>は人種差別的，人種差別的でないミームの拡散率を表しています．</a:t>
            </a:r>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マルチプラットフォームとはつまり，複数の</a:t>
            </a:r>
            <a:r>
              <a:rPr kumimoji="1" lang="en-US" altLang="ja-JP" dirty="0"/>
              <a:t>SNS</a:t>
            </a:r>
            <a:r>
              <a:rPr kumimoji="1" lang="ja-JP" altLang="en-US"/>
              <a:t>で同じシステムを利用できること</a:t>
            </a:r>
            <a:endParaRPr kumimoji="1" lang="en-US" altLang="ja-JP" dirty="0"/>
          </a:p>
          <a:p>
            <a:r>
              <a:rPr kumimoji="1" lang="ja-JP" altLang="en-US"/>
              <a:t>ミームの</a:t>
            </a:r>
            <a:br>
              <a:rPr kumimoji="1" lang="en-US" altLang="ja-JP" dirty="0"/>
            </a:b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dirty="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dirty="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dirty="0">
                <a:solidFill>
                  <a:schemeClr val="tx1"/>
                </a:solidFill>
                <a:effectLst/>
                <a:latin typeface="+mn-lt"/>
                <a:ea typeface="+mn-ea"/>
                <a:cs typeface="+mn-cs"/>
              </a:rPr>
              <a:t>月でクローリングしてとって</a:t>
            </a:r>
            <a:r>
              <a:rPr kumimoji="1" lang="ja-JP" altLang="en-US" sz="1200" b="0" i="0" kern="1200">
                <a:solidFill>
                  <a:schemeClr val="tx1"/>
                </a:solidFill>
                <a:effectLst/>
                <a:latin typeface="+mn-lt"/>
                <a:ea typeface="+mn-ea"/>
                <a:cs typeface="+mn-cs"/>
              </a:rPr>
              <a:t>きたもの</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r>
              <a:rPr kumimoji="1" lang="en-US" altLang="ja-JP" sz="1200" b="0" i="0" kern="1200" dirty="0">
                <a:solidFill>
                  <a:schemeClr val="tx1"/>
                </a:solidFill>
                <a:effectLst/>
                <a:latin typeface="+mn-lt"/>
                <a:ea typeface="+mn-ea"/>
                <a:cs typeface="+mn-cs"/>
              </a:rPr>
              <a:t>)</a:t>
            </a: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画像はクラスタの可視化とそれぞれのクラスタの</a:t>
            </a:r>
            <a:r>
              <a:rPr kumimoji="1" lang="en-US" altLang="ja-JP" dirty="0"/>
              <a:t>Medoid</a:t>
            </a:r>
            <a:r>
              <a:rPr kumimoji="1" lang="ja-JP" altLang="en-US"/>
              <a:t>と注釈を示しています</a:t>
            </a:r>
            <a:endParaRPr kumimoji="1" lang="en-US" altLang="ja-JP" dirty="0"/>
          </a:p>
          <a:p>
            <a:endParaRPr kumimoji="1" lang="en-US" altLang="ja-JP" dirty="0"/>
          </a:p>
          <a:p>
            <a:r>
              <a:rPr kumimoji="1" lang="ja-JP" altLang="en-US"/>
              <a:t>ちなみにこの赤が人種差別的なもの</a:t>
            </a:r>
            <a:endParaRPr kumimoji="1" lang="en-US" altLang="ja-JP" dirty="0"/>
          </a:p>
          <a:p>
            <a:r>
              <a:rPr kumimoji="1" lang="ja-JP" altLang="en-US"/>
              <a:t>緑が政治的なものを示しています</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8815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画像の赤が人種差別的ミーム</a:t>
            </a:r>
            <a:r>
              <a:rPr kumimoji="1" lang="en-US" altLang="ja-JP" dirty="0"/>
              <a:t>, </a:t>
            </a:r>
            <a:r>
              <a:rPr kumimoji="1" lang="ja-JP" altLang="en-US"/>
              <a:t>黄色が政治的なミーム</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　ミームの拡散がどこに起因するものかを調べるのにホークス過程を調べます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これにより，今までできていなかった複数コミュニティに渡るマルチプラットフォームな分析ができるようになりました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2019/07/09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 2018. On the Origins of Memes by Means of Fringe Web Communities. In Proceedings of IMC ’18. ACM, New York, NY, USA, 15 pages. </a:t>
            </a:r>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endParaRPr kumimoji="1" lang="en-US" altLang="ja-JP" dirty="0"/>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b="1" dirty="0">
                <a:solidFill>
                  <a:schemeClr val="tx2"/>
                </a:solidFill>
                <a:latin typeface="Meiryo" charset="-128"/>
                <a:ea typeface="Meiryo" charset="-128"/>
                <a:cs typeface="Meiryo" charset="-128"/>
              </a:rPr>
              <a:t>第</a:t>
            </a:r>
            <a:r>
              <a:rPr lang="en-US" altLang="ja-JP" b="1" dirty="0">
                <a:solidFill>
                  <a:schemeClr val="tx2"/>
                </a:solidFill>
                <a:latin typeface="Meiryo" charset="-128"/>
                <a:ea typeface="Meiryo" charset="-128"/>
                <a:cs typeface="Meiryo" charset="-128"/>
              </a:rPr>
              <a:t> </a:t>
            </a:r>
            <a:r>
              <a:rPr lang="en-US" altLang="ja-JP" b="1" dirty="0">
                <a:solidFill>
                  <a:schemeClr val="tx2"/>
                </a:solidFill>
                <a:ea typeface="Meiryo" charset="-128"/>
                <a:cs typeface="Meiryo" charset="-128"/>
              </a:rPr>
              <a:t>2</a:t>
            </a:r>
            <a:r>
              <a:rPr lang="en-US" altLang="ja-JP" b="1" dirty="0">
                <a:solidFill>
                  <a:schemeClr val="tx2"/>
                </a:solidFill>
                <a:latin typeface="Meiryo" charset="-128"/>
                <a:ea typeface="Meiryo" charset="-128"/>
                <a:cs typeface="Meiryo" charset="-128"/>
              </a:rPr>
              <a:t> </a:t>
            </a:r>
            <a:r>
              <a:rPr lang="ja-JP" altLang="en-US" b="1" dirty="0">
                <a:solidFill>
                  <a:schemeClr val="tx2"/>
                </a:solidFill>
                <a:latin typeface="Meiryo" charset="-128"/>
                <a:ea typeface="Meiryo" charset="-128"/>
                <a:cs typeface="Meiryo" charset="-128"/>
              </a:rPr>
              <a:t>回</a:t>
            </a:r>
            <a:r>
              <a:rPr lang="en-US" altLang="ja-JP" b="1" dirty="0">
                <a:solidFill>
                  <a:schemeClr val="tx2"/>
                </a:solidFill>
                <a:latin typeface="Meiryo" charset="-128"/>
                <a:ea typeface="Meiryo" charset="-128"/>
                <a:cs typeface="Meiryo" charset="-128"/>
              </a:rPr>
              <a:t> US</a:t>
            </a:r>
          </a:p>
          <a:p>
            <a:pPr algn="ctr"/>
            <a:r>
              <a:rPr lang="ja-JP" altLang="en-US" b="1"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b="1" dirty="0">
                <a:solidFill>
                  <a:schemeClr val="tx2"/>
                </a:solidFill>
                <a:ea typeface="Meiryo" charset="-128"/>
                <a:cs typeface="Meiryo" charset="-128"/>
              </a:rPr>
              <a:t>2016</a:t>
            </a:r>
            <a:r>
              <a:rPr kumimoji="1" lang="ja-JP" altLang="en-US" b="1" dirty="0">
                <a:solidFill>
                  <a:schemeClr val="tx2"/>
                </a:solidFill>
                <a:ea typeface="Meiryo" charset="-128"/>
                <a:cs typeface="Meiryo" charset="-128"/>
              </a:rPr>
              <a:t> </a:t>
            </a:r>
            <a:r>
              <a:rPr kumimoji="1" lang="en-US" altLang="ja-JP" b="1" dirty="0">
                <a:solidFill>
                  <a:schemeClr val="tx2"/>
                </a:solidFill>
                <a:ea typeface="Meiryo" charset="-128"/>
                <a:cs typeface="Meiryo" charset="-128"/>
              </a:rPr>
              <a:t>US</a:t>
            </a:r>
            <a:r>
              <a:rPr kumimoji="1" lang="ja-JP" altLang="en-US" b="1">
                <a:solidFill>
                  <a:schemeClr val="tx2"/>
                </a:solidFill>
                <a:ea typeface="Meiryo" charset="-128"/>
                <a:cs typeface="Meiryo" charset="-128"/>
              </a:rPr>
              <a:t> </a:t>
            </a:r>
            <a:br>
              <a:rPr kumimoji="1" lang="en-US" altLang="ja-JP" b="1" dirty="0">
                <a:solidFill>
                  <a:schemeClr val="tx2"/>
                </a:solidFill>
                <a:ea typeface="Meiryo" charset="-128"/>
                <a:cs typeface="Meiryo" charset="-128"/>
              </a:rPr>
            </a:br>
            <a:r>
              <a:rPr kumimoji="1" lang="ja-JP" altLang="en-US" b="1">
                <a:solidFill>
                  <a:schemeClr val="tx2"/>
                </a:solidFill>
                <a:latin typeface="Meiryo" charset="-128"/>
                <a:ea typeface="Meiryo" charset="-128"/>
                <a:cs typeface="Meiryo" charset="-128"/>
              </a:rPr>
              <a:t>大統領</a:t>
            </a:r>
            <a:r>
              <a:rPr kumimoji="1" lang="ja-JP" altLang="en-US" b="1"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767724"/>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7" y="3133285"/>
            <a:ext cx="505145" cy="215073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52550" y="608345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87762" y="5985631"/>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b="1" dirty="0">
                <a:solidFill>
                  <a:schemeClr val="tx2"/>
                </a:solidFill>
                <a:ea typeface="Meiryo" charset="-128"/>
                <a:cs typeface="Meiryo" charset="-128"/>
              </a:rPr>
              <a:t>2017</a:t>
            </a:r>
            <a:r>
              <a:rPr lang="ja-JP" altLang="en-US" b="1" dirty="0">
                <a:solidFill>
                  <a:schemeClr val="tx2"/>
                </a:solidFill>
                <a:ea typeface="Meiryo" charset="-128"/>
                <a:cs typeface="Meiryo" charset="-128"/>
              </a:rPr>
              <a:t> 年</a:t>
            </a:r>
            <a:endParaRPr lang="en-US" altLang="ja-JP" b="1" dirty="0">
              <a:solidFill>
                <a:schemeClr val="tx2"/>
              </a:solidFill>
              <a:ea typeface="Meiryo" charset="-128"/>
              <a:cs typeface="Meiryo" charset="-128"/>
            </a:endParaRPr>
          </a:p>
          <a:p>
            <a:pPr algn="ctr"/>
            <a:r>
              <a:rPr lang="en-US" altLang="ja-JP" b="1" dirty="0">
                <a:solidFill>
                  <a:schemeClr val="tx2"/>
                </a:solidFill>
                <a:ea typeface="Meiryo" charset="-128"/>
                <a:cs typeface="Meiryo" charset="-128"/>
              </a:rPr>
              <a:t>Gab</a:t>
            </a:r>
            <a:r>
              <a:rPr lang="en-US" altLang="ja-JP" b="1" dirty="0">
                <a:solidFill>
                  <a:schemeClr val="tx2"/>
                </a:solidFill>
                <a:latin typeface="Meiryo" charset="-128"/>
                <a:ea typeface="Meiryo" charset="-128"/>
                <a:cs typeface="Meiryo" charset="-128"/>
              </a:rPr>
              <a:t> </a:t>
            </a:r>
            <a:r>
              <a:rPr lang="ja-JP" altLang="en-US" b="1">
                <a:solidFill>
                  <a:schemeClr val="tx2"/>
                </a:solidFill>
                <a:latin typeface="Meiryo" charset="-128"/>
                <a:ea typeface="Meiryo" charset="-128"/>
                <a:cs typeface="Meiryo" charset="-128"/>
              </a:rPr>
              <a:t>の投稿増加</a:t>
            </a:r>
            <a:endParaRPr kumimoji="1" lang="ja-JP" altLang="en-US" b="1"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0FFF510C-B3A1-1C44-B618-F695588BF778}"/>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提案手法｜ホークス過程による分析</a:t>
            </a:r>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p:txBody>
          <a:bodyPr/>
          <a:lstStyle/>
          <a:p>
            <a:r>
              <a:rPr lang="en-US" altLang="ja-JP" b="1" dirty="0">
                <a:solidFill>
                  <a:schemeClr val="accent1"/>
                </a:solidFill>
              </a:rPr>
              <a:t> </a:t>
            </a:r>
            <a:r>
              <a:rPr lang="ja-JP" altLang="en-US" b="1">
                <a:solidFill>
                  <a:schemeClr val="accent1"/>
                </a:solidFill>
              </a:rPr>
              <a:t>ミームの生まれを判断し</a:t>
            </a:r>
            <a:r>
              <a:rPr lang="en-US" altLang="ja-JP" b="1" dirty="0">
                <a:solidFill>
                  <a:schemeClr val="accent1"/>
                </a:solidFill>
              </a:rPr>
              <a:t>, </a:t>
            </a:r>
            <a:r>
              <a:rPr lang="ja-JP" altLang="en-US" b="1">
                <a:solidFill>
                  <a:schemeClr val="accent1"/>
                </a:solidFill>
              </a:rPr>
              <a:t>影響力と拡散効率を調査</a:t>
            </a:r>
          </a:p>
          <a:p>
            <a:r>
              <a:rPr lang="en-US" altLang="ja-JP" dirty="0"/>
              <a:t> </a:t>
            </a:r>
            <a:r>
              <a:rPr lang="ja-JP" altLang="en-US"/>
              <a:t>どの</a:t>
            </a:r>
            <a:r>
              <a:rPr lang="ja-JP" altLang="en-US" dirty="0"/>
              <a:t>事象がどこに起因するものかを調査</a:t>
            </a:r>
          </a:p>
          <a:p>
            <a:r>
              <a:rPr lang="en-US" altLang="ja-JP" dirty="0"/>
              <a:t> </a:t>
            </a:r>
            <a:r>
              <a:rPr lang="ja-JP" altLang="en-US"/>
              <a:t>過程は </a:t>
            </a:r>
            <a:r>
              <a:rPr lang="en-US" altLang="ja-JP" dirty="0"/>
              <a:t>T_D, /pol/, Gab, Twitter, Reddit </a:t>
            </a:r>
            <a:r>
              <a:rPr lang="ja-JP" altLang="en-US" dirty="0"/>
              <a:t>の</a:t>
            </a:r>
            <a:r>
              <a:rPr lang="en-US" altLang="ja-JP" dirty="0"/>
              <a:t> 5 </a:t>
            </a:r>
            <a:r>
              <a:rPr lang="ja-JP" altLang="en-US"/>
              <a:t>つ</a:t>
            </a:r>
            <a:endParaRPr lang="ja-JP" altLang="en-US"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2740733" y="2737938"/>
            <a:ext cx="3733219" cy="3844002"/>
          </a:xfrm>
          <a:prstGeom prst="rect">
            <a:avLst/>
          </a:prstGeom>
        </p:spPr>
      </p:pic>
      <p:sp>
        <p:nvSpPr>
          <p:cNvPr id="9" name="コンテンツ プレースホルダー 2">
            <a:extLst>
              <a:ext uri="{FF2B5EF4-FFF2-40B4-BE49-F238E27FC236}">
                <a16:creationId xmlns:a16="http://schemas.microsoft.com/office/drawing/2014/main" id="{D0681F62-6782-4145-80F6-2746C886C124}"/>
              </a:ext>
            </a:extLst>
          </p:cNvPr>
          <p:cNvSpPr txBox="1">
            <a:spLocks/>
          </p:cNvSpPr>
          <p:nvPr/>
        </p:nvSpPr>
        <p:spPr>
          <a:xfrm>
            <a:off x="6512318" y="3069844"/>
            <a:ext cx="2019613" cy="68954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それぞれの過程で</a:t>
            </a:r>
            <a:endParaRPr lang="en-US" altLang="ja-JP" sz="1800" dirty="0"/>
          </a:p>
          <a:p>
            <a:pPr marL="0" lvl="1" indent="0" algn="ctr">
              <a:lnSpc>
                <a:spcPct val="100000"/>
              </a:lnSpc>
              <a:spcAft>
                <a:spcPts val="0"/>
              </a:spcAft>
              <a:buClrTx/>
              <a:buNone/>
            </a:pPr>
            <a:r>
              <a:rPr lang="ja-JP" altLang="en-US" sz="1800" dirty="0"/>
              <a:t>事象が生じる確率</a:t>
            </a:r>
          </a:p>
        </p:txBody>
      </p:sp>
      <p:cxnSp>
        <p:nvCxnSpPr>
          <p:cNvPr id="10" name="直線コネクタ 9">
            <a:extLst>
              <a:ext uri="{FF2B5EF4-FFF2-40B4-BE49-F238E27FC236}">
                <a16:creationId xmlns:a16="http://schemas.microsoft.com/office/drawing/2014/main" id="{27A324F3-B2FB-9445-B243-0A85AA88E5F6}"/>
              </a:ext>
            </a:extLst>
          </p:cNvPr>
          <p:cNvCxnSpPr>
            <a:cxnSpLocks/>
          </p:cNvCxnSpPr>
          <p:nvPr/>
        </p:nvCxnSpPr>
        <p:spPr>
          <a:xfrm flipH="1" flipV="1">
            <a:off x="2194560" y="3352800"/>
            <a:ext cx="869115" cy="36140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757D9A7D-3443-0743-AA14-1E9777C55EA3}"/>
              </a:ext>
            </a:extLst>
          </p:cNvPr>
          <p:cNvSpPr/>
          <p:nvPr/>
        </p:nvSpPr>
        <p:spPr>
          <a:xfrm>
            <a:off x="4754880" y="3941272"/>
            <a:ext cx="1315068" cy="17962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64CB4D26-0299-3344-855D-52ACD60ED084}"/>
              </a:ext>
            </a:extLst>
          </p:cNvPr>
          <p:cNvSpPr txBox="1">
            <a:spLocks/>
          </p:cNvSpPr>
          <p:nvPr/>
        </p:nvSpPr>
        <p:spPr>
          <a:xfrm>
            <a:off x="1061632" y="3064896"/>
            <a:ext cx="1139253" cy="37990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a:t>
            </a:r>
            <a:endParaRPr lang="en-US" altLang="ja-JP" sz="1800" dirty="0"/>
          </a:p>
        </p:txBody>
      </p:sp>
      <p:cxnSp>
        <p:nvCxnSpPr>
          <p:cNvPr id="13" name="直線コネクタ 12">
            <a:extLst>
              <a:ext uri="{FF2B5EF4-FFF2-40B4-BE49-F238E27FC236}">
                <a16:creationId xmlns:a16="http://schemas.microsoft.com/office/drawing/2014/main" id="{C302A81B-326C-2047-BD1B-BC5B90A7F667}"/>
              </a:ext>
            </a:extLst>
          </p:cNvPr>
          <p:cNvCxnSpPr/>
          <p:nvPr/>
        </p:nvCxnSpPr>
        <p:spPr>
          <a:xfrm flipH="1">
            <a:off x="2200885" y="2837796"/>
            <a:ext cx="1543988" cy="37475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426D68A-FD18-F34F-90C8-F62BEA577C42}"/>
              </a:ext>
            </a:extLst>
          </p:cNvPr>
          <p:cNvCxnSpPr>
            <a:cxnSpLocks/>
          </p:cNvCxnSpPr>
          <p:nvPr/>
        </p:nvCxnSpPr>
        <p:spPr>
          <a:xfrm flipH="1">
            <a:off x="6060257" y="3413760"/>
            <a:ext cx="450271" cy="53460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762829" y="4326565"/>
            <a:ext cx="1588957" cy="64777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事象発生時の</a:t>
            </a:r>
            <a:endParaRPr lang="en-US" altLang="ja-JP" sz="1800" dirty="0"/>
          </a:p>
          <a:p>
            <a:pPr marL="0" lvl="1" indent="0" algn="ctr">
              <a:lnSpc>
                <a:spcPct val="100000"/>
              </a:lnSpc>
              <a:spcAft>
                <a:spcPts val="0"/>
              </a:spcAft>
              <a:buClrTx/>
              <a:buNone/>
            </a:pPr>
            <a:r>
              <a:rPr lang="ja-JP" altLang="en-US" sz="1800" dirty="0"/>
              <a:t>インパルス</a:t>
            </a:r>
            <a:endParaRPr lang="en-US" altLang="ja-JP" sz="1800" dirty="0"/>
          </a:p>
        </p:txBody>
      </p:sp>
      <p:sp>
        <p:nvSpPr>
          <p:cNvPr id="16" name="正方形/長方形 15">
            <a:extLst>
              <a:ext uri="{FF2B5EF4-FFF2-40B4-BE49-F238E27FC236}">
                <a16:creationId xmlns:a16="http://schemas.microsoft.com/office/drawing/2014/main" id="{2CF2D6FF-6ABF-B34C-9842-1C61CEBA629A}"/>
              </a:ext>
            </a:extLst>
          </p:cNvPr>
          <p:cNvSpPr/>
          <p:nvPr/>
        </p:nvSpPr>
        <p:spPr>
          <a:xfrm>
            <a:off x="2779776" y="4803649"/>
            <a:ext cx="971692" cy="341376"/>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061C75E4-1339-1F41-9031-41B8077C074A}"/>
              </a:ext>
            </a:extLst>
          </p:cNvPr>
          <p:cNvCxnSpPr>
            <a:cxnSpLocks/>
            <a:stCxn id="16" idx="1"/>
            <a:endCxn id="15" idx="3"/>
          </p:cNvCxnSpPr>
          <p:nvPr/>
        </p:nvCxnSpPr>
        <p:spPr>
          <a:xfrm flipH="1" flipV="1">
            <a:off x="2351786" y="4650451"/>
            <a:ext cx="427990" cy="32388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729748" y="5654394"/>
            <a:ext cx="1796324" cy="37490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事象発生の原因</a:t>
            </a:r>
            <a:endParaRPr lang="en-US" altLang="ja-JP" sz="1800" dirty="0"/>
          </a:p>
        </p:txBody>
      </p:sp>
      <p:sp>
        <p:nvSpPr>
          <p:cNvPr id="19" name="正方形/長方形 18">
            <a:extLst>
              <a:ext uri="{FF2B5EF4-FFF2-40B4-BE49-F238E27FC236}">
                <a16:creationId xmlns:a16="http://schemas.microsoft.com/office/drawing/2014/main" id="{A6F613C1-7664-8D4C-986A-DEE0797101F1}"/>
              </a:ext>
            </a:extLst>
          </p:cNvPr>
          <p:cNvSpPr/>
          <p:nvPr/>
        </p:nvSpPr>
        <p:spPr>
          <a:xfrm>
            <a:off x="2877312" y="5803849"/>
            <a:ext cx="808600" cy="353111"/>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コネクタ 19">
            <a:extLst>
              <a:ext uri="{FF2B5EF4-FFF2-40B4-BE49-F238E27FC236}">
                <a16:creationId xmlns:a16="http://schemas.microsoft.com/office/drawing/2014/main" id="{E3AB6B00-DA76-BB4F-8F5B-F6902BDC4FE6}"/>
              </a:ext>
            </a:extLst>
          </p:cNvPr>
          <p:cNvCxnSpPr>
            <a:cxnSpLocks/>
          </p:cNvCxnSpPr>
          <p:nvPr/>
        </p:nvCxnSpPr>
        <p:spPr>
          <a:xfrm flipH="1" flipV="1">
            <a:off x="2523744" y="5864352"/>
            <a:ext cx="350302" cy="14151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AACF8635-2080-DB4D-9D12-B2990F37D9C7}"/>
              </a:ext>
            </a:extLst>
          </p:cNvPr>
          <p:cNvCxnSpPr>
            <a:cxnSpLocks/>
          </p:cNvCxnSpPr>
          <p:nvPr/>
        </p:nvCxnSpPr>
        <p:spPr>
          <a:xfrm flipH="1" flipV="1">
            <a:off x="2023874" y="3462528"/>
            <a:ext cx="1536190" cy="76809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286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kumimoji="1" lang="ja-JP" altLang="en-US"/>
              <a:t>評価｜人種差別ミームの影響力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015343" y="2198914"/>
            <a:ext cx="1992086" cy="51162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409179" y="1719259"/>
            <a:ext cx="5208813" cy="462638"/>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/pol/ </a:t>
            </a:r>
            <a:r>
              <a:rPr lang="ja-JP" altLang="en-US" b="1" dirty="0"/>
              <a:t>が拡散元のとき</a:t>
            </a:r>
            <a:r>
              <a:rPr lang="en-US" altLang="ja-JP" b="1" dirty="0"/>
              <a:t>, </a:t>
            </a:r>
            <a:r>
              <a:rPr lang="ja-JP" altLang="en-US" b="1" dirty="0"/>
              <a:t>影響力が最大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2" name="正方形/長方形 11">
            <a:extLst>
              <a:ext uri="{FF2B5EF4-FFF2-40B4-BE49-F238E27FC236}">
                <a16:creationId xmlns:a16="http://schemas.microsoft.com/office/drawing/2014/main" id="{B9A325FC-D979-4D4C-A89C-64D5818C68A2}"/>
              </a:ext>
            </a:extLst>
          </p:cNvPr>
          <p:cNvSpPr/>
          <p:nvPr/>
        </p:nvSpPr>
        <p:spPr>
          <a:xfrm>
            <a:off x="6679336" y="1700090"/>
            <a:ext cx="2154757" cy="646331"/>
          </a:xfrm>
          <a:prstGeom prst="rect">
            <a:avLst/>
          </a:prstGeom>
          <a:ln w="3175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sp>
        <p:nvSpPr>
          <p:cNvPr id="13" name="正方形/長方形 12">
            <a:extLst>
              <a:ext uri="{FF2B5EF4-FFF2-40B4-BE49-F238E27FC236}">
                <a16:creationId xmlns:a16="http://schemas.microsoft.com/office/drawing/2014/main" id="{381CE840-5FC7-7847-B22C-96D0402B612C}"/>
              </a:ext>
            </a:extLst>
          </p:cNvPr>
          <p:cNvSpPr/>
          <p:nvPr/>
        </p:nvSpPr>
        <p:spPr>
          <a:xfrm>
            <a:off x="1152086" y="2877672"/>
            <a:ext cx="1269838" cy="495723"/>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Tree>
    <p:extLst>
      <p:ext uri="{BB962C8B-B14F-4D97-AF65-F5344CB8AC3E}">
        <p14:creationId xmlns:p14="http://schemas.microsoft.com/office/powerpoint/2010/main" val="256153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あるミームについて</a:t>
            </a:r>
            <a:r>
              <a:rPr kumimoji="1" lang="en-US" altLang="ja-JP" dirty="0"/>
              <a:t>, </a:t>
            </a:r>
            <a:r>
              <a:rPr kumimoji="1" lang="ja-JP" altLang="en-US"/>
              <a:t>それが拡散される確率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13</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a:blip r:embed="rId3"/>
          <a:stretch>
            <a:fillRect/>
          </a:stretch>
        </p:blipFill>
        <p:spPr>
          <a:xfrm>
            <a:off x="379559" y="2401940"/>
            <a:ext cx="8340725" cy="4071539"/>
          </a:xfrm>
          <a:prstGeom prst="rect">
            <a:avLst/>
          </a:prstGeom>
        </p:spPr>
      </p:pic>
      <p:sp>
        <p:nvSpPr>
          <p:cNvPr id="12" name="正方形/長方形 11">
            <a:extLst>
              <a:ext uri="{FF2B5EF4-FFF2-40B4-BE49-F238E27FC236}">
                <a16:creationId xmlns:a16="http://schemas.microsoft.com/office/drawing/2014/main" id="{FDB5D1CB-7140-8649-8272-32CDDF0CBFF7}"/>
              </a:ext>
            </a:extLst>
          </p:cNvPr>
          <p:cNvSpPr/>
          <p:nvPr/>
        </p:nvSpPr>
        <p:spPr>
          <a:xfrm>
            <a:off x="7330340" y="2753092"/>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622324" y="2286000"/>
            <a:ext cx="2282225" cy="467092"/>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260676C-7063-C64C-A508-D0D55F4187F1}"/>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939115" y="1609326"/>
            <a:ext cx="4695568" cy="824955"/>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
        <p:nvSpPr>
          <p:cNvPr id="13" name="正方形/長方形 12">
            <a:extLst>
              <a:ext uri="{FF2B5EF4-FFF2-40B4-BE49-F238E27FC236}">
                <a16:creationId xmlns:a16="http://schemas.microsoft.com/office/drawing/2014/main" id="{5734F3BE-A88A-2546-A000-EE1D97BD80FD}"/>
              </a:ext>
            </a:extLst>
          </p:cNvPr>
          <p:cNvSpPr/>
          <p:nvPr/>
        </p:nvSpPr>
        <p:spPr>
          <a:xfrm>
            <a:off x="7454032" y="5497305"/>
            <a:ext cx="899136" cy="495723"/>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8" name="正方形/長方形 17">
            <a:extLst>
              <a:ext uri="{FF2B5EF4-FFF2-40B4-BE49-F238E27FC236}">
                <a16:creationId xmlns:a16="http://schemas.microsoft.com/office/drawing/2014/main" id="{151ADA59-4BDC-ED4E-BC3C-783DFD6DAFA0}"/>
              </a:ext>
            </a:extLst>
          </p:cNvPr>
          <p:cNvSpPr/>
          <p:nvPr/>
        </p:nvSpPr>
        <p:spPr>
          <a:xfrm>
            <a:off x="6679336" y="1700090"/>
            <a:ext cx="2154757" cy="646331"/>
          </a:xfrm>
          <a:prstGeom prst="rect">
            <a:avLst/>
          </a:prstGeom>
          <a:ln w="3175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spTree>
    <p:extLst>
      <p:ext uri="{BB962C8B-B14F-4D97-AF65-F5344CB8AC3E}">
        <p14:creationId xmlns:p14="http://schemas.microsoft.com/office/powerpoint/2010/main" val="10304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lstStyle/>
          <a:p>
            <a:r>
              <a:rPr kumimoji="1" lang="en-US" altLang="ja-JP" dirty="0"/>
              <a:t> </a:t>
            </a:r>
            <a:r>
              <a:rPr lang="en-US" altLang="ja-JP" dirty="0"/>
              <a:t>Web </a:t>
            </a:r>
            <a:r>
              <a:rPr lang="ja-JP" altLang="en-US"/>
              <a:t>の台頭</a:t>
            </a:r>
            <a:endParaRPr lang="en-US" altLang="ja-JP" dirty="0"/>
          </a:p>
          <a:p>
            <a:pPr lvl="1"/>
            <a:r>
              <a:rPr lang="ja-JP" altLang="en-US"/>
              <a:t>政治思想や信条の拡散にミームを利用</a:t>
            </a:r>
            <a:endParaRPr lang="en-US" altLang="ja-JP" dirty="0"/>
          </a:p>
          <a:p>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パイプライン処理による複数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ホークス過程で複数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err="1"/>
              <a:t>The_Donald</a:t>
            </a:r>
            <a:r>
              <a:rPr lang="en-US" altLang="ja-JP" dirty="0"/>
              <a:t> </a:t>
            </a:r>
            <a:r>
              <a:rPr lang="ja-JP" altLang="en-US"/>
              <a:t>の他の</a:t>
            </a:r>
            <a:r>
              <a:rPr lang="en-US" altLang="ja-JP" dirty="0"/>
              <a:t> SNS </a:t>
            </a:r>
            <a:r>
              <a:rPr lang="ja-JP" altLang="en-US"/>
              <a:t>への拡散効率が最高</a:t>
            </a:r>
            <a:endParaRPr lang="en-US" altLang="ja-JP" dirty="0"/>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a:p>
            <a:r>
              <a:rPr lang="en-US" altLang="ja-JP" dirty="0"/>
              <a:t> </a:t>
            </a:r>
            <a:r>
              <a:rPr lang="ja-JP" altLang="en-US" b="1">
                <a:solidFill>
                  <a:schemeClr val="accent2"/>
                </a:solidFill>
              </a:rPr>
              <a:t>ミームの起源と影響力を解釈できるツールを作成</a:t>
            </a:r>
            <a:endParaRPr lang="en-US" altLang="ja-JP" b="1"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grpSp>
        <p:nvGrpSpPr>
          <p:cNvPr id="9" name="グループ化 8">
            <a:extLst>
              <a:ext uri="{FF2B5EF4-FFF2-40B4-BE49-F238E27FC236}">
                <a16:creationId xmlns:a16="http://schemas.microsoft.com/office/drawing/2014/main" id="{300C4F87-ECFE-6E49-9E3F-85339D414251}"/>
              </a:ext>
            </a:extLst>
          </p:cNvPr>
          <p:cNvGrpSpPr/>
          <p:nvPr/>
        </p:nvGrpSpPr>
        <p:grpSpPr>
          <a:xfrm>
            <a:off x="1100966" y="4481838"/>
            <a:ext cx="6475129" cy="1693599"/>
            <a:chOff x="1100966" y="4481838"/>
            <a:chExt cx="6475129" cy="1693599"/>
          </a:xfrm>
        </p:grpSpPr>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288915"/>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310176"/>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272778"/>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という</a:t>
            </a:r>
            <a:r>
              <a:rPr lang="en-US" altLang="ja-JP" dirty="0"/>
              <a:t> SNS </a:t>
            </a:r>
            <a:r>
              <a:rPr lang="ja-JP" altLang="en-US"/>
              <a:t>で</a:t>
            </a:r>
            <a:br>
              <a:rPr lang="en-US" altLang="ja-JP" dirty="0"/>
            </a:br>
            <a:r>
              <a:rPr lang="en-US" altLang="ja-JP" dirty="0"/>
              <a:t> </a:t>
            </a:r>
            <a:r>
              <a:rPr lang="ja-JP" altLang="en-US"/>
              <a:t>口汚い言葉を用いた投稿の検知</a:t>
            </a:r>
            <a:r>
              <a:rPr lang="en-US" altLang="ja-JP" dirty="0"/>
              <a:t> [10]</a:t>
            </a:r>
            <a:endParaRPr lang="ja-JP" altLang="en-US"/>
          </a:p>
        </p:txBody>
      </p:sp>
      <p:sp>
        <p:nvSpPr>
          <p:cNvPr id="3" name="スライド番号プレースホルダー 2">
            <a:extLst>
              <a:ext uri="{FF2B5EF4-FFF2-40B4-BE49-F238E27FC236}">
                <a16:creationId xmlns:a16="http://schemas.microsoft.com/office/drawing/2014/main" id="{A0C7AB33-F964-BF4A-A806-0D20C26B1DF9}"/>
              </a:ext>
            </a:extLst>
          </p:cNvPr>
          <p:cNvSpPr>
            <a:spLocks noGrp="1"/>
          </p:cNvSpPr>
          <p:nvPr>
            <p:ph type="sldNum" sz="quarter" idx="12"/>
          </p:nvPr>
        </p:nvSpPr>
        <p:spPr/>
        <p:txBody>
          <a:bodyPr/>
          <a:lstStyle/>
          <a:p>
            <a:fld id="{3E48B941-74AF-4648-A5A2-DF81533F4F8C}" type="slidenum">
              <a:rPr kumimoji="1" lang="ja-JP" altLang="en-US" smtClean="0"/>
              <a:t>3</a:t>
            </a:fld>
            <a:endParaRPr kumimoji="1" lang="ja-JP" altLang="en-US" dirty="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5" name="正方形/長方形 4">
            <a:extLst>
              <a:ext uri="{FF2B5EF4-FFF2-40B4-BE49-F238E27FC236}">
                <a16:creationId xmlns:a16="http://schemas.microsoft.com/office/drawing/2014/main" id="{4CDA55DF-E3B6-7542-BE4A-51FAE57A965D}"/>
              </a:ext>
            </a:extLst>
          </p:cNvPr>
          <p:cNvSpPr/>
          <p:nvPr/>
        </p:nvSpPr>
        <p:spPr>
          <a:xfrm>
            <a:off x="968722" y="3341439"/>
            <a:ext cx="7225552" cy="1628138"/>
          </a:xfrm>
          <a:prstGeom prst="rect">
            <a:avLst/>
          </a:prstGeom>
          <a:ln w="31750">
            <a:solidFill>
              <a:schemeClr val="accent1"/>
            </a:solidFill>
          </a:ln>
        </p:spPr>
        <p:txBody>
          <a:bodyPr wrap="square">
            <a:spAutoFit/>
          </a:bodyPr>
          <a:lstStyle/>
          <a:p>
            <a:pPr algn="ctr">
              <a:lnSpc>
                <a:spcPct val="15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時間側面からのアプローチ手法は未実施</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検証対象でない</a:t>
            </a:r>
            <a:r>
              <a:rPr lang="en-US" altLang="ja-JP" sz="2400" b="1" u="sng" dirty="0">
                <a:solidFill>
                  <a:schemeClr val="accent1"/>
                </a:solidFill>
                <a:latin typeface="Helvetica Neue 本文" charset="0"/>
                <a:ea typeface="メイリオ" charset="-128"/>
                <a:cs typeface="Meiryo" charset="-128"/>
              </a:rPr>
              <a:t> SNS</a:t>
            </a:r>
            <a:r>
              <a:rPr lang="ja-JP" altLang="en-US" sz="2400" b="1" u="sng">
                <a:solidFill>
                  <a:schemeClr val="accent1"/>
                </a:solidFill>
                <a:latin typeface="Helvetica Neue 本文" charset="0"/>
                <a:ea typeface="メイリオ" charset="-128"/>
                <a:cs typeface="Meiryo" charset="-128"/>
              </a:rPr>
              <a:t> データセットは利用不可</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複数</a:t>
            </a:r>
            <a:r>
              <a:rPr lang="en-US" altLang="ja-JP" sz="2400" b="1" u="sng" dirty="0">
                <a:solidFill>
                  <a:schemeClr val="accent1"/>
                </a:solidFill>
                <a:latin typeface="Helvetica Neue 本文" charset="0"/>
                <a:ea typeface="メイリオ" charset="-128"/>
                <a:cs typeface="Meiryo" charset="-128"/>
              </a:rPr>
              <a:t> SNS </a:t>
            </a:r>
            <a:r>
              <a:rPr lang="ja-JP" altLang="en-US" sz="2400" b="1" u="sng">
                <a:solidFill>
                  <a:schemeClr val="accent1"/>
                </a:solidFill>
                <a:latin typeface="Helvetica Neue 本文" charset="0"/>
                <a:ea typeface="メイリオ" charset="-128"/>
                <a:cs typeface="Meiryo" charset="-128"/>
              </a:rPr>
              <a:t>間のミームの伝搬の検知は不可能</a:t>
            </a:r>
            <a:endParaRPr lang="en-US" altLang="ja-JP" sz="2400" b="1" u="sng" dirty="0">
              <a:solidFill>
                <a:schemeClr val="accent1"/>
              </a:solidFill>
              <a:latin typeface="Helvetica Neue 本文" charset="0"/>
              <a:ea typeface="メイリオ" charset="-128"/>
              <a:cs typeface="Meiryo" charset="-128"/>
            </a:endParaRPr>
          </a:p>
        </p:txBody>
      </p:sp>
      <p:sp>
        <p:nvSpPr>
          <p:cNvPr id="6" name="正方形/長方形 5">
            <a:extLst>
              <a:ext uri="{FF2B5EF4-FFF2-40B4-BE49-F238E27FC236}">
                <a16:creationId xmlns:a16="http://schemas.microsoft.com/office/drawing/2014/main" id="{0C53264C-9426-4048-A89F-01B14B3C6B7C}"/>
              </a:ext>
            </a:extLst>
          </p:cNvPr>
          <p:cNvSpPr/>
          <p:nvPr/>
        </p:nvSpPr>
        <p:spPr>
          <a:xfrm>
            <a:off x="543696" y="5473005"/>
            <a:ext cx="7500553" cy="1384995"/>
          </a:xfrm>
          <a:prstGeom prst="rect">
            <a:avLst/>
          </a:prstGeom>
        </p:spPr>
        <p:txBody>
          <a:bodyPr wrap="square">
            <a:spAutoFit/>
          </a:bodyPr>
          <a:lstStyle/>
          <a:p>
            <a:r>
              <a:rPr lang="en-US" altLang="ja-JP" sz="1400" dirty="0"/>
              <a:t>[69] </a:t>
            </a:r>
            <a:r>
              <a:rPr lang="en" altLang="ja-JP" sz="1400" dirty="0"/>
              <a:t>L. Weng, F. </a:t>
            </a:r>
            <a:r>
              <a:rPr lang="en" altLang="ja-JP" sz="1400" dirty="0" err="1"/>
              <a:t>Menczer</a:t>
            </a:r>
            <a:r>
              <a:rPr lang="en" altLang="ja-JP" sz="1400" dirty="0"/>
              <a:t>, and Y.-Y. </a:t>
            </a:r>
            <a:r>
              <a:rPr lang="en" altLang="ja-JP" sz="1400" dirty="0" err="1"/>
              <a:t>Ahn</a:t>
            </a:r>
            <a:r>
              <a:rPr lang="en" altLang="ja-JP" sz="1400" dirty="0"/>
              <a:t>. Predicting Successful Memes Using Network and Community Structure. In ICWSM, 2014. </a:t>
            </a:r>
          </a:p>
          <a:p>
            <a:r>
              <a:rPr lang="en-US" altLang="ja-JP" sz="1400" dirty="0"/>
              <a:t>[6] </a:t>
            </a:r>
            <a:r>
              <a:rPr lang="en" altLang="ja-JP" sz="1400" dirty="0"/>
              <a:t>L. A. Adamic, T. M. Lento, E. Adar, and P. C. Ng. Information Evolution in Social Networks. In WSDM, 2016.</a:t>
            </a:r>
          </a:p>
          <a:p>
            <a:r>
              <a:rPr lang="en" altLang="ja-JP" sz="1400" dirty="0"/>
              <a:t>[10] E. Chandrasekharan, M. </a:t>
            </a:r>
            <a:r>
              <a:rPr lang="en" altLang="ja-JP" sz="1400" dirty="0" err="1"/>
              <a:t>Samory</a:t>
            </a:r>
            <a:r>
              <a:rPr lang="en" altLang="ja-JP" sz="1400" dirty="0"/>
              <a:t>, A. Srinivasan, and E. Gilbert. The bag of communities: Identifying abusive behavior online with preexisting Internet data. In CHI, 2017.</a:t>
            </a:r>
            <a:endParaRPr lang="en" altLang="ja-JP" dirty="0"/>
          </a:p>
        </p:txBody>
      </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31E8699-D2D8-1844-AC24-F25EB90DAD4D}"/>
              </a:ext>
            </a:extLst>
          </p:cNvPr>
          <p:cNvSpPr>
            <a:spLocks noGrp="1"/>
          </p:cNvSpPr>
          <p:nvPr>
            <p:ph idx="1"/>
          </p:nvPr>
        </p:nvSpPr>
        <p:spPr/>
        <p:txBody>
          <a:bodyPr/>
          <a:lstStyle/>
          <a:p>
            <a:r>
              <a:rPr kumimoji="1" lang="en-US" altLang="ja-JP" dirty="0"/>
              <a:t> </a:t>
            </a:r>
            <a:r>
              <a:rPr kumimoji="1" lang="ja-JP" altLang="en-US"/>
              <a:t>パイプライン処理</a:t>
            </a:r>
            <a:endParaRPr kumimoji="1" lang="en-US" altLang="ja-JP" dirty="0"/>
          </a:p>
          <a:p>
            <a:pPr lvl="1"/>
            <a:r>
              <a:rPr lang="ja-JP" altLang="en-US"/>
              <a:t>複数</a:t>
            </a:r>
            <a:r>
              <a:rPr lang="en-US" altLang="ja-JP" dirty="0"/>
              <a:t> SNS </a:t>
            </a:r>
            <a:r>
              <a:rPr lang="ja-JP" altLang="en-US"/>
              <a:t>のミームを意味付けし分析を実施</a:t>
            </a:r>
            <a:endParaRPr lang="en-US" altLang="ja-JP" dirty="0"/>
          </a:p>
          <a:p>
            <a:pPr lvl="2"/>
            <a:r>
              <a:rPr kumimoji="1" lang="en-US" altLang="ja-JP" dirty="0"/>
              <a:t>SNS </a:t>
            </a:r>
            <a:r>
              <a:rPr kumimoji="1" lang="ja-JP" altLang="en-US"/>
              <a:t>ごとに投稿されるミームの割合を調査</a:t>
            </a:r>
            <a:endParaRPr kumimoji="1" lang="en-US" altLang="ja-JP" dirty="0"/>
          </a:p>
          <a:p>
            <a:pPr lvl="2"/>
            <a:r>
              <a:rPr kumimoji="1" lang="ja-JP" altLang="en-US" b="1">
                <a:solidFill>
                  <a:schemeClr val="accent1"/>
                </a:solidFill>
              </a:rPr>
              <a:t>時間的側面からミームの投稿数の推移を調査</a:t>
            </a:r>
            <a:endParaRPr kumimoji="1" lang="en-US" altLang="ja-JP" b="1" dirty="0">
              <a:solidFill>
                <a:schemeClr val="accent1"/>
              </a:solidFill>
            </a:endParaRPr>
          </a:p>
          <a:p>
            <a:pPr lvl="1"/>
            <a:r>
              <a:rPr lang="ja-JP" altLang="en-US" b="1">
                <a:solidFill>
                  <a:schemeClr val="accent1"/>
                </a:solidFill>
              </a:rPr>
              <a:t>多様なデータセットを同じプラットフォームで利用可能</a:t>
            </a:r>
            <a:endParaRPr lang="en-US" altLang="ja-JP" b="1" dirty="0">
              <a:solidFill>
                <a:schemeClr val="accent1"/>
              </a:solidFill>
            </a:endParaRPr>
          </a:p>
          <a:p>
            <a:pPr lvl="2"/>
            <a:r>
              <a:rPr kumimoji="1" lang="ja-JP" altLang="en-US"/>
              <a:t>複数の</a:t>
            </a:r>
            <a:r>
              <a:rPr kumimoji="1" lang="en-US" altLang="ja-JP" dirty="0"/>
              <a:t> SNS </a:t>
            </a:r>
            <a:r>
              <a:rPr kumimoji="1" lang="ja-JP" altLang="en-US"/>
              <a:t>を用いた分析を実行可能</a:t>
            </a:r>
            <a:endParaRPr kumimoji="1" lang="en-US" altLang="ja-JP" dirty="0"/>
          </a:p>
          <a:p>
            <a:r>
              <a:rPr lang="en-US" altLang="ja-JP" dirty="0"/>
              <a:t> </a:t>
            </a:r>
            <a:r>
              <a:rPr lang="ja-JP" altLang="en-US"/>
              <a:t>ホークス過程</a:t>
            </a:r>
            <a:endParaRPr lang="en-US" altLang="ja-JP" dirty="0"/>
          </a:p>
          <a:p>
            <a:pPr lvl="1"/>
            <a:r>
              <a:rPr lang="ja-JP" altLang="en-US"/>
              <a:t>どの事象がどこに起因するかを調査する手法</a:t>
            </a:r>
            <a:endParaRPr lang="en-US" altLang="ja-JP" dirty="0"/>
          </a:p>
          <a:p>
            <a:pPr lvl="2"/>
            <a:r>
              <a:rPr lang="ja-JP" altLang="en-US"/>
              <a:t>ミームの生まれを判断し</a:t>
            </a:r>
            <a:r>
              <a:rPr lang="en-US" altLang="ja-JP" dirty="0"/>
              <a:t>, SNS</a:t>
            </a:r>
            <a:r>
              <a:rPr lang="ja-JP" altLang="en-US"/>
              <a:t> ごとの影響力と拡散効率を調査</a:t>
            </a:r>
            <a:endParaRPr lang="en-US" altLang="ja-JP" dirty="0"/>
          </a:p>
          <a:p>
            <a:pPr lvl="1"/>
            <a:r>
              <a:rPr lang="ja-JP" altLang="en-US" b="1">
                <a:solidFill>
                  <a:schemeClr val="accent1"/>
                </a:solidFill>
              </a:rPr>
              <a:t>複数</a:t>
            </a:r>
            <a:r>
              <a:rPr lang="en-US" altLang="ja-JP" b="1" dirty="0">
                <a:solidFill>
                  <a:schemeClr val="accent1"/>
                </a:solidFill>
              </a:rPr>
              <a:t> SNS </a:t>
            </a:r>
            <a:r>
              <a:rPr lang="ja-JP" altLang="en-US" b="1">
                <a:solidFill>
                  <a:schemeClr val="accent1"/>
                </a:solidFill>
              </a:rPr>
              <a:t>間におけるミームの伝搬の検知を実現</a:t>
            </a:r>
            <a:endParaRPr lang="en-US" altLang="ja-JP" b="1" dirty="0">
              <a:solidFill>
                <a:schemeClr val="accent1"/>
              </a:solidFill>
            </a:endParaRPr>
          </a:p>
        </p:txBody>
      </p:sp>
      <p:sp>
        <p:nvSpPr>
          <p:cNvPr id="3" name="スライド番号プレースホルダー 2">
            <a:extLst>
              <a:ext uri="{FF2B5EF4-FFF2-40B4-BE49-F238E27FC236}">
                <a16:creationId xmlns:a16="http://schemas.microsoft.com/office/drawing/2014/main" id="{C9671F4B-6EE8-9341-B178-EB61CD716099}"/>
              </a:ext>
            </a:extLst>
          </p:cNvPr>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4" name="タイトル 3">
            <a:extLst>
              <a:ext uri="{FF2B5EF4-FFF2-40B4-BE49-F238E27FC236}">
                <a16:creationId xmlns:a16="http://schemas.microsoft.com/office/drawing/2014/main" id="{81006813-AD0D-C14C-B446-5DD2B7F82871}"/>
              </a:ext>
            </a:extLst>
          </p:cNvPr>
          <p:cNvSpPr>
            <a:spLocks noGrp="1"/>
          </p:cNvSpPr>
          <p:nvPr>
            <p:ph type="title"/>
          </p:nvPr>
        </p:nvSpPr>
        <p:spPr/>
        <p:txBody>
          <a:bodyPr/>
          <a:lstStyle/>
          <a:p>
            <a:r>
              <a:rPr kumimoji="1" lang="ja-JP" altLang="en-US"/>
              <a:t>提案手法</a:t>
            </a:r>
          </a:p>
        </p:txBody>
      </p:sp>
    </p:spTree>
    <p:extLst>
      <p:ext uri="{BB962C8B-B14F-4D97-AF65-F5344CB8AC3E}">
        <p14:creationId xmlns:p14="http://schemas.microsoft.com/office/powerpoint/2010/main" val="4096376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r>
              <a:rPr lang="en-US" altLang="ja-JP" dirty="0"/>
              <a:t>Twitter </a:t>
            </a:r>
          </a:p>
          <a:p>
            <a:pPr lvl="2"/>
            <a:r>
              <a:rPr lang="en-US" altLang="ja-JP" dirty="0"/>
              <a:t>140 </a:t>
            </a:r>
            <a:r>
              <a:rPr lang="ja-JP" altLang="en-US"/>
              <a:t>字以内の短い記事を投稿し合うサイト</a:t>
            </a:r>
            <a:endParaRPr lang="en-US" altLang="ja-JP" dirty="0"/>
          </a:p>
          <a:p>
            <a:pPr lvl="1"/>
            <a:r>
              <a:rPr lang="en-US" altLang="ja-JP" dirty="0"/>
              <a:t>Reddit</a:t>
            </a:r>
          </a:p>
          <a:p>
            <a:pPr lvl="2"/>
            <a:r>
              <a:rPr lang="ja-JP" altLang="en-US"/>
              <a:t>ニュース記事</a:t>
            </a:r>
            <a:r>
              <a:rPr lang="en-US" altLang="ja-JP" dirty="0"/>
              <a:t>, </a:t>
            </a:r>
            <a:r>
              <a:rPr lang="ja-JP" altLang="en-US"/>
              <a:t>画像のリンクやテキストを投稿するサイト</a:t>
            </a:r>
            <a:endParaRPr lang="en-US" altLang="ja-JP" dirty="0"/>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r>
              <a:rPr lang="en-US" altLang="ja-JP" dirty="0"/>
              <a:t> (T_D)</a:t>
            </a:r>
          </a:p>
          <a:p>
            <a:pPr lvl="2"/>
            <a:r>
              <a:rPr lang="en-US" altLang="ja-JP" dirty="0"/>
              <a:t>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a:t>
            </a:r>
            <a:r>
              <a:rPr lang="ja-JP" altLang="en-US"/>
              <a:t>の政治チャンネル</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言論の自由をモットーとしたサイト</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SNS </a:t>
            </a:r>
            <a:r>
              <a:rPr lang="ja-JP" altLang="en-US"/>
              <a:t>サイト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965038" y="6345235"/>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348866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6</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2436132491"/>
              </p:ext>
            </p:extLst>
          </p:nvPr>
        </p:nvGraphicFramePr>
        <p:xfrm>
          <a:off x="815393" y="4871993"/>
          <a:ext cx="7287064" cy="178093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187728">
                  <a:extLst>
                    <a:ext uri="{9D8B030D-6E8A-4147-A177-3AD203B41FA5}">
                      <a16:colId xmlns:a16="http://schemas.microsoft.com/office/drawing/2014/main" val="20001"/>
                    </a:ext>
                  </a:extLst>
                </a:gridCol>
                <a:gridCol w="1157185">
                  <a:extLst>
                    <a:ext uri="{9D8B030D-6E8A-4147-A177-3AD203B41FA5}">
                      <a16:colId xmlns:a16="http://schemas.microsoft.com/office/drawing/2014/main" val="20002"/>
                    </a:ext>
                  </a:extLst>
                </a:gridCol>
                <a:gridCol w="916661">
                  <a:extLst>
                    <a:ext uri="{9D8B030D-6E8A-4147-A177-3AD203B41FA5}">
                      <a16:colId xmlns:a16="http://schemas.microsoft.com/office/drawing/2014/main" val="20003"/>
                    </a:ext>
                  </a:extLst>
                </a:gridCol>
                <a:gridCol w="1014016">
                  <a:extLst>
                    <a:ext uri="{9D8B030D-6E8A-4147-A177-3AD203B41FA5}">
                      <a16:colId xmlns:a16="http://schemas.microsoft.com/office/drawing/2014/main" val="20004"/>
                    </a:ext>
                  </a:extLst>
                </a:gridCol>
                <a:gridCol w="10140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1.4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1.0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48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242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62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13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955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114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40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235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706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p:txBody>
          <a:bodyPr/>
          <a:lstStyle/>
          <a:p>
            <a:r>
              <a:rPr lang="ja-JP" altLang="en-US"/>
              <a:t>データセット｜ミームを格納したデータベース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a:xfrm>
            <a:off x="2207211" y="6356351"/>
            <a:ext cx="2057400" cy="365125"/>
          </a:xfrm>
        </p:spPr>
        <p:txBody>
          <a:bodyPr/>
          <a:lstStyle/>
          <a:p>
            <a:fld id="{3E48B941-74AF-4648-A5A2-DF81533F4F8C}" type="slidenum">
              <a:rPr kumimoji="1" lang="ja-JP" altLang="en-US" smtClean="0"/>
              <a:t>7</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062295295"/>
              </p:ext>
            </p:extLst>
          </p:nvPr>
        </p:nvGraphicFramePr>
        <p:xfrm>
          <a:off x="689971"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55823"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a:p>
            <a:pPr marL="457200" indent="-457200">
              <a:buFont typeface="+mj-lt"/>
              <a:buAutoNum type="arabicPeriod"/>
            </a:pPr>
            <a:r>
              <a:rPr lang="en-US" altLang="ja-JP" dirty="0"/>
              <a:t>SNS </a:t>
            </a:r>
            <a:r>
              <a:rPr lang="ja-JP" altLang="en-US"/>
              <a:t>ごとの投稿の</a:t>
            </a:r>
            <a:br>
              <a:rPr lang="en-US" altLang="ja-JP" dirty="0"/>
            </a:br>
            <a:r>
              <a:rPr lang="ja-JP" altLang="en-US"/>
              <a:t>傾向や推移を分析</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spTree>
    <p:extLst>
      <p:ext uri="{BB962C8B-B14F-4D97-AF65-F5344CB8AC3E}">
        <p14:creationId xmlns:p14="http://schemas.microsoft.com/office/powerpoint/2010/main" val="3676612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評価｜</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から得られたクラスタについての分析</a:t>
            </a:r>
            <a:endParaRPr lang="en-US" altLang="ja-JP" dirty="0"/>
          </a:p>
          <a:p>
            <a:r>
              <a:rPr lang="en-US" altLang="ja-JP" b="1" dirty="0">
                <a:solidFill>
                  <a:schemeClr val="accent1"/>
                </a:solidFill>
              </a:rPr>
              <a:t> </a:t>
            </a:r>
            <a:r>
              <a:rPr lang="ja-JP" altLang="en-US"/>
              <a:t>下図よりそれぞれのクラスタは分離</a:t>
            </a:r>
            <a:endParaRPr lang="en-US" altLang="ja-JP" dirty="0"/>
          </a:p>
          <a:p>
            <a:pPr lvl="1"/>
            <a:r>
              <a:rPr lang="ja-JP" altLang="en-US" b="1">
                <a:solidFill>
                  <a:schemeClr val="accent1"/>
                </a:solidFill>
              </a:rPr>
              <a:t>パイプライン処理が正しく実行されていることが証明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091592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kumimoji="1" lang="ja-JP" altLang="en-US"/>
              <a:t>評価</a:t>
            </a:r>
            <a:r>
              <a:rPr lang="ja-JP" altLang="en-US"/>
              <a:t>｜</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11366</TotalTime>
  <Words>1434</Words>
  <Application>Microsoft Macintosh PowerPoint</Application>
  <PresentationFormat>画面に合わせる (4:3)</PresentationFormat>
  <Paragraphs>230</Paragraphs>
  <Slides>14</Slides>
  <Notes>11</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14</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Arial</vt:lpstr>
      <vt:lpstr>Helvetica Neue</vt:lpstr>
      <vt:lpstr>Helvetica Neue 本文</vt:lpstr>
      <vt:lpstr>Wingdings</vt:lpstr>
      <vt:lpstr>テーマ1</vt:lpstr>
      <vt:lpstr>On the Origins of Memes by Means of Fringe Web Communities</vt:lpstr>
      <vt:lpstr>背景</vt:lpstr>
      <vt:lpstr>関連研究</vt:lpstr>
      <vt:lpstr>提案手法</vt:lpstr>
      <vt:lpstr>データセット｜SNS サイト</vt:lpstr>
      <vt:lpstr>データセット｜ミームを格納したデータベース</vt:lpstr>
      <vt:lpstr>提案手法｜パイプライン処理</vt:lpstr>
      <vt:lpstr>評価｜パイプライン処理の妥当性</vt:lpstr>
      <vt:lpstr>評価｜SNS 毎に投稿されるミームの割合</vt:lpstr>
      <vt:lpstr>評価｜ミームの投稿数の推移</vt:lpstr>
      <vt:lpstr>提案手法｜ホークス過程による分析</vt:lpstr>
      <vt:lpstr>評価｜人種差別ミームの影響力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350</cp:revision>
  <cp:lastPrinted>2019-07-09T04:55:45Z</cp:lastPrinted>
  <dcterms:created xsi:type="dcterms:W3CDTF">2017-02-09T05:17:45Z</dcterms:created>
  <dcterms:modified xsi:type="dcterms:W3CDTF">2019-07-09T14:00:39Z</dcterms:modified>
</cp:coreProperties>
</file>

<file path=docProps/thumbnail.jpeg>
</file>